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68" r:id="rId4"/>
    <p:sldId id="269" r:id="rId5"/>
    <p:sldId id="271" r:id="rId6"/>
    <p:sldId id="270" r:id="rId7"/>
    <p:sldId id="267"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3A625AA-3B3C-4782-92C0-1B0BA38768A8}">
          <p14:sldIdLst>
            <p14:sldId id="256"/>
            <p14:sldId id="258"/>
          </p14:sldIdLst>
        </p14:section>
        <p14:section name="Untitled Section" id="{702B73A0-BE5C-4CF3-98F7-DA9897594410}">
          <p14:sldIdLst>
            <p14:sldId id="268"/>
            <p14:sldId id="269"/>
            <p14:sldId id="271"/>
            <p14:sldId id="270"/>
            <p14:sldId id="267"/>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1DB9E9-F3F9-4964-B216-7ADCCFC97179}" type="datetimeFigureOut">
              <a:rPr lang="en-IN" smtClean="0"/>
              <a:t>16-01-2020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AC69E2-25E5-461E-9131-72AF3FBC4C6D}" type="slidenum">
              <a:rPr lang="en-IN" smtClean="0"/>
              <a:t>‹#›</a:t>
            </a:fld>
            <a:endParaRPr lang="en-IN"/>
          </a:p>
        </p:txBody>
      </p:sp>
    </p:spTree>
    <p:extLst>
      <p:ext uri="{BB962C8B-B14F-4D97-AF65-F5344CB8AC3E}">
        <p14:creationId xmlns:p14="http://schemas.microsoft.com/office/powerpoint/2010/main" val="238291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4957" y="1676400"/>
            <a:ext cx="7037962" cy="762000"/>
          </a:xfrm>
        </p:spPr>
        <p:txBody>
          <a:bodyPr>
            <a:normAutofit/>
          </a:bodyPr>
          <a:lstStyle/>
          <a:p>
            <a:r>
              <a:rPr lang="en-IN" dirty="0"/>
              <a:t>Latest Battery </a:t>
            </a:r>
            <a:r>
              <a:rPr lang="en-IN" sz="3600" dirty="0"/>
              <a:t>Charging</a:t>
            </a:r>
            <a:r>
              <a:rPr lang="en-IN" dirty="0"/>
              <a:t> Technology</a:t>
            </a:r>
          </a:p>
          <a:p>
            <a:endParaRPr lang="en-IN" dirty="0"/>
          </a:p>
          <a:p>
            <a:endParaRPr lang="en-IN" dirty="0"/>
          </a:p>
        </p:txBody>
      </p:sp>
      <p:cxnSp>
        <p:nvCxnSpPr>
          <p:cNvPr id="7" name="Straight Connector 6"/>
          <p:cNvCxnSpPr/>
          <p:nvPr/>
        </p:nvCxnSpPr>
        <p:spPr>
          <a:xfrm>
            <a:off x="1295400" y="29718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6" name="Straight Connector 5">
            <a:extLst>
              <a:ext uri="{FF2B5EF4-FFF2-40B4-BE49-F238E27FC236}">
                <a16:creationId xmlns:a16="http://schemas.microsoft.com/office/drawing/2014/main" id="{BB8A8E44-5150-4A60-8C20-DB0B928A963B}"/>
              </a:ext>
            </a:extLst>
          </p:cNvPr>
          <p:cNvCxnSpPr/>
          <p:nvPr/>
        </p:nvCxnSpPr>
        <p:spPr>
          <a:xfrm>
            <a:off x="1447800" y="31242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E46EBB4A-109A-4EBA-ADE3-519E61F263B2}"/>
              </a:ext>
            </a:extLst>
          </p:cNvPr>
          <p:cNvCxnSpPr/>
          <p:nvPr/>
        </p:nvCxnSpPr>
        <p:spPr>
          <a:xfrm>
            <a:off x="1600200" y="32766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0538F78D-C975-4B85-A6D4-42F9F8FEEA20}"/>
              </a:ext>
            </a:extLst>
          </p:cNvPr>
          <p:cNvCxnSpPr/>
          <p:nvPr/>
        </p:nvCxnSpPr>
        <p:spPr>
          <a:xfrm>
            <a:off x="1752600" y="3429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7287CC83-A17A-41D4-A0AB-3E49BE574721}"/>
              </a:ext>
            </a:extLst>
          </p:cNvPr>
          <p:cNvCxnSpPr/>
          <p:nvPr/>
        </p:nvCxnSpPr>
        <p:spPr>
          <a:xfrm>
            <a:off x="1905000" y="35814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96E61A8C-71EB-4B3E-BAE9-0EC3E1179489}"/>
              </a:ext>
            </a:extLst>
          </p:cNvPr>
          <p:cNvCxnSpPr/>
          <p:nvPr/>
        </p:nvCxnSpPr>
        <p:spPr>
          <a:xfrm>
            <a:off x="2057400" y="37338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12" name="Subtitle 2">
            <a:extLst>
              <a:ext uri="{FF2B5EF4-FFF2-40B4-BE49-F238E27FC236}">
                <a16:creationId xmlns:a16="http://schemas.microsoft.com/office/drawing/2014/main" id="{AC0AE13E-F35E-4B67-8DB2-8BEC289C06A3}"/>
              </a:ext>
            </a:extLst>
          </p:cNvPr>
          <p:cNvSpPr txBox="1">
            <a:spLocks/>
          </p:cNvSpPr>
          <p:nvPr/>
        </p:nvSpPr>
        <p:spPr>
          <a:xfrm>
            <a:off x="762000" y="5562600"/>
            <a:ext cx="8153400" cy="381000"/>
          </a:xfrm>
          <a:prstGeom prst="rect">
            <a:avLst/>
          </a:prstGeom>
          <a:no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N" sz="4000" b="1" dirty="0">
                <a:solidFill>
                  <a:schemeClr val="tx1"/>
                </a:solidFill>
              </a:rPr>
              <a:t>                               </a:t>
            </a:r>
            <a:r>
              <a:rPr lang="en-IN" sz="4000" b="1" dirty="0" err="1">
                <a:solidFill>
                  <a:schemeClr val="tx1"/>
                </a:solidFill>
              </a:rPr>
              <a:t>Swarajya</a:t>
            </a:r>
            <a:r>
              <a:rPr lang="en-IN" sz="4000" b="1" dirty="0">
                <a:solidFill>
                  <a:schemeClr val="tx1"/>
                </a:solidFill>
              </a:rPr>
              <a:t> Industries</a:t>
            </a:r>
            <a:endParaRPr lang="en-IN" sz="4000" dirty="0">
              <a:solidFill>
                <a:schemeClr val="tx1"/>
              </a:solidFill>
            </a:endParaRPr>
          </a:p>
        </p:txBody>
      </p:sp>
      <p:sp>
        <p:nvSpPr>
          <p:cNvPr id="13" name="Subtitle 2">
            <a:extLst>
              <a:ext uri="{FF2B5EF4-FFF2-40B4-BE49-F238E27FC236}">
                <a16:creationId xmlns:a16="http://schemas.microsoft.com/office/drawing/2014/main" id="{D070E7AD-27D0-424F-8C0D-5E7E1AB0D228}"/>
              </a:ext>
            </a:extLst>
          </p:cNvPr>
          <p:cNvSpPr txBox="1">
            <a:spLocks/>
          </p:cNvSpPr>
          <p:nvPr/>
        </p:nvSpPr>
        <p:spPr>
          <a:xfrm>
            <a:off x="838200" y="6019800"/>
            <a:ext cx="8153400" cy="381000"/>
          </a:xfrm>
          <a:prstGeom prst="rect">
            <a:avLst/>
          </a:prstGeom>
          <a:no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N" sz="4000" b="1" dirty="0">
                <a:solidFill>
                  <a:schemeClr val="tx1"/>
                </a:solidFill>
              </a:rPr>
              <a:t>                                                       </a:t>
            </a:r>
            <a:r>
              <a:rPr lang="en-IN" b="1" dirty="0">
                <a:solidFill>
                  <a:schemeClr val="tx1"/>
                </a:solidFill>
              </a:rPr>
              <a:t>Delhi</a:t>
            </a:r>
            <a:endParaRPr lang="en-IN" dirty="0">
              <a:solidFill>
                <a:schemeClr val="tx1"/>
              </a:solidFill>
            </a:endParaRPr>
          </a:p>
        </p:txBody>
      </p:sp>
    </p:spTree>
    <p:extLst>
      <p:ext uri="{BB962C8B-B14F-4D97-AF65-F5344CB8AC3E}">
        <p14:creationId xmlns:p14="http://schemas.microsoft.com/office/powerpoint/2010/main" val="1496578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Constant Voltage</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2954655"/>
          </a:xfrm>
          <a:prstGeom prst="rect">
            <a:avLst/>
          </a:prstGeom>
        </p:spPr>
        <p:txBody>
          <a:bodyPr wrap="square">
            <a:spAutoFit/>
          </a:bodyPr>
          <a:lstStyle/>
          <a:p>
            <a:pPr algn="just"/>
            <a:r>
              <a:rPr lang="en-US" sz="2400" b="1" dirty="0"/>
              <a:t>Constant Voltage Charging: </a:t>
            </a:r>
            <a:r>
              <a:rPr lang="en-US" sz="2400" dirty="0"/>
              <a:t>A constant voltage charger is basically a DC power supply which in its simplest form may consist of a step down transformer from the mains with a rectifier to provide the DC voltage to charge the battery. Such simple designs are often found in some car battery chargers. The lead-acid battery used for cars and backup power systems typically use constant voltage chargers.</a:t>
            </a:r>
            <a:br>
              <a:rPr lang="en-US" dirty="0"/>
            </a:br>
            <a:endParaRPr lang="en-IN" dirty="0"/>
          </a:p>
        </p:txBody>
      </p:sp>
      <p:sp>
        <p:nvSpPr>
          <p:cNvPr id="8" name="Rectangle 7">
            <a:extLst>
              <a:ext uri="{FF2B5EF4-FFF2-40B4-BE49-F238E27FC236}">
                <a16:creationId xmlns:a16="http://schemas.microsoft.com/office/drawing/2014/main" id="{BEAEB86D-6DE7-4D38-8C9D-71906C7E3626}"/>
              </a:ext>
            </a:extLst>
          </p:cNvPr>
          <p:cNvSpPr/>
          <p:nvPr/>
        </p:nvSpPr>
        <p:spPr>
          <a:xfrm>
            <a:off x="494539" y="292505"/>
            <a:ext cx="1601721" cy="369332"/>
          </a:xfrm>
          <a:prstGeom prst="rect">
            <a:avLst/>
          </a:prstGeom>
        </p:spPr>
        <p:txBody>
          <a:bodyPr wrap="none">
            <a:spAutoFit/>
          </a:bodyPr>
          <a:lstStyle/>
          <a:p>
            <a:r>
              <a:rPr lang="en-IN" b="1" dirty="0">
                <a:latin typeface="Castellar" pitchFamily="18" charset="0"/>
              </a:rPr>
              <a:t>SWARAJYA</a:t>
            </a:r>
          </a:p>
        </p:txBody>
      </p:sp>
    </p:spTree>
    <p:extLst>
      <p:ext uri="{BB962C8B-B14F-4D97-AF65-F5344CB8AC3E}">
        <p14:creationId xmlns:p14="http://schemas.microsoft.com/office/powerpoint/2010/main" val="435876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Constant Current</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1569660"/>
          </a:xfrm>
          <a:prstGeom prst="rect">
            <a:avLst/>
          </a:prstGeom>
        </p:spPr>
        <p:txBody>
          <a:bodyPr wrap="square">
            <a:spAutoFit/>
          </a:bodyPr>
          <a:lstStyle/>
          <a:p>
            <a:pPr algn="just"/>
            <a:r>
              <a:rPr lang="en-US" sz="2400" b="1" dirty="0"/>
              <a:t>Constant Current Charging: </a:t>
            </a:r>
            <a:r>
              <a:rPr lang="en-US" sz="2400" dirty="0"/>
              <a:t>Constant current chargers vary the voltage they apply to the battery to maintain a constant current flow and switch off when the voltage reaches the desired level of a full charge.</a:t>
            </a:r>
            <a:endParaRPr lang="en-IN" sz="2400" dirty="0"/>
          </a:p>
        </p:txBody>
      </p:sp>
      <p:sp>
        <p:nvSpPr>
          <p:cNvPr id="5" name="Rectangle 4">
            <a:extLst>
              <a:ext uri="{FF2B5EF4-FFF2-40B4-BE49-F238E27FC236}">
                <a16:creationId xmlns:a16="http://schemas.microsoft.com/office/drawing/2014/main" id="{3061D12D-B33A-4D2C-98B3-C5620AFD249D}"/>
              </a:ext>
            </a:extLst>
          </p:cNvPr>
          <p:cNvSpPr/>
          <p:nvPr/>
        </p:nvSpPr>
        <p:spPr>
          <a:xfrm>
            <a:off x="239151" y="272535"/>
            <a:ext cx="1601721" cy="369332"/>
          </a:xfrm>
          <a:prstGeom prst="rect">
            <a:avLst/>
          </a:prstGeom>
        </p:spPr>
        <p:txBody>
          <a:bodyPr wrap="none">
            <a:spAutoFit/>
          </a:bodyPr>
          <a:lstStyle/>
          <a:p>
            <a:r>
              <a:rPr lang="en-IN" b="1" dirty="0">
                <a:latin typeface="Castellar" pitchFamily="18" charset="0"/>
              </a:rPr>
              <a:t>SWARAJYA</a:t>
            </a:r>
            <a:endParaRPr lang="en-US" dirty="0"/>
          </a:p>
        </p:txBody>
      </p:sp>
    </p:spTree>
    <p:extLst>
      <p:ext uri="{BB962C8B-B14F-4D97-AF65-F5344CB8AC3E}">
        <p14:creationId xmlns:p14="http://schemas.microsoft.com/office/powerpoint/2010/main" val="19916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Taper Current</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2308324"/>
          </a:xfrm>
          <a:prstGeom prst="rect">
            <a:avLst/>
          </a:prstGeom>
        </p:spPr>
        <p:txBody>
          <a:bodyPr wrap="square">
            <a:spAutoFit/>
          </a:bodyPr>
          <a:lstStyle/>
          <a:p>
            <a:pPr algn="just"/>
            <a:r>
              <a:rPr lang="en-US" sz="2400" b="1" dirty="0"/>
              <a:t>Taper Current </a:t>
            </a:r>
            <a:r>
              <a:rPr lang="en-US" sz="2400" dirty="0"/>
              <a:t>This is charging from a crude unregulated constant voltage source. It is not a controlled charge as in V Taper above. The current diminishes as the cell voltage (back emf) builds up. There is a serious danger of damaging the cells through overcharging. To avoid this the charging rate and duration should be limited.</a:t>
            </a:r>
            <a:endParaRPr lang="en-IN" sz="2400" dirty="0"/>
          </a:p>
        </p:txBody>
      </p:sp>
      <p:sp>
        <p:nvSpPr>
          <p:cNvPr id="5" name="Rectangle 4">
            <a:extLst>
              <a:ext uri="{FF2B5EF4-FFF2-40B4-BE49-F238E27FC236}">
                <a16:creationId xmlns:a16="http://schemas.microsoft.com/office/drawing/2014/main" id="{BC383811-F7AE-4034-9648-EA02FE9EC757}"/>
              </a:ext>
            </a:extLst>
          </p:cNvPr>
          <p:cNvSpPr/>
          <p:nvPr/>
        </p:nvSpPr>
        <p:spPr>
          <a:xfrm>
            <a:off x="499804" y="304800"/>
            <a:ext cx="1601721" cy="369332"/>
          </a:xfrm>
          <a:prstGeom prst="rect">
            <a:avLst/>
          </a:prstGeom>
        </p:spPr>
        <p:txBody>
          <a:bodyPr wrap="none">
            <a:spAutoFit/>
          </a:bodyPr>
          <a:lstStyle/>
          <a:p>
            <a:r>
              <a:rPr lang="en-IN" b="1" dirty="0">
                <a:latin typeface="Castellar" pitchFamily="18" charset="0"/>
              </a:rPr>
              <a:t>SWARAJYA</a:t>
            </a:r>
            <a:endParaRPr lang="en-US" dirty="0"/>
          </a:p>
        </p:txBody>
      </p:sp>
    </p:spTree>
    <p:extLst>
      <p:ext uri="{BB962C8B-B14F-4D97-AF65-F5344CB8AC3E}">
        <p14:creationId xmlns:p14="http://schemas.microsoft.com/office/powerpoint/2010/main" val="1810436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Constant Current Constant Voltage</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3046988"/>
          </a:xfrm>
          <a:prstGeom prst="rect">
            <a:avLst/>
          </a:prstGeom>
        </p:spPr>
        <p:txBody>
          <a:bodyPr wrap="square">
            <a:spAutoFit/>
          </a:bodyPr>
          <a:lstStyle/>
          <a:p>
            <a:pPr algn="just"/>
            <a:r>
              <a:rPr lang="en-US" sz="2400" b="1" dirty="0"/>
              <a:t>Constant Current Constant Voltage Charging: </a:t>
            </a:r>
            <a:r>
              <a:rPr lang="en-US" sz="2400" dirty="0"/>
              <a:t>This CC-CV charging is the one of the most popular way of battery charging. In this method constant current is applied to the battery with increasing voltage. After reaching the desired voltage current becomes decreasing with maintaining constant voltage and current tends to almost negligible which called trickle charging. In this way  battery doesn’t get over charged and compensates self discharging.</a:t>
            </a:r>
            <a:endParaRPr lang="en-IN" sz="2400" dirty="0"/>
          </a:p>
        </p:txBody>
      </p:sp>
      <p:sp>
        <p:nvSpPr>
          <p:cNvPr id="5" name="Rectangle 4">
            <a:extLst>
              <a:ext uri="{FF2B5EF4-FFF2-40B4-BE49-F238E27FC236}">
                <a16:creationId xmlns:a16="http://schemas.microsoft.com/office/drawing/2014/main" id="{BC383811-F7AE-4034-9648-EA02FE9EC757}"/>
              </a:ext>
            </a:extLst>
          </p:cNvPr>
          <p:cNvSpPr/>
          <p:nvPr/>
        </p:nvSpPr>
        <p:spPr>
          <a:xfrm>
            <a:off x="499804" y="304800"/>
            <a:ext cx="1601721" cy="369332"/>
          </a:xfrm>
          <a:prstGeom prst="rect">
            <a:avLst/>
          </a:prstGeom>
        </p:spPr>
        <p:txBody>
          <a:bodyPr wrap="none">
            <a:spAutoFit/>
          </a:bodyPr>
          <a:lstStyle/>
          <a:p>
            <a:r>
              <a:rPr lang="en-IN" b="1" dirty="0">
                <a:latin typeface="Castellar" pitchFamily="18" charset="0"/>
              </a:rPr>
              <a:t>SWARAJYA</a:t>
            </a:r>
            <a:endParaRPr lang="en-US" dirty="0"/>
          </a:p>
        </p:txBody>
      </p:sp>
    </p:spTree>
    <p:extLst>
      <p:ext uri="{BB962C8B-B14F-4D97-AF65-F5344CB8AC3E}">
        <p14:creationId xmlns:p14="http://schemas.microsoft.com/office/powerpoint/2010/main" val="4345963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Pulsed Charge</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5262979"/>
          </a:xfrm>
          <a:prstGeom prst="rect">
            <a:avLst/>
          </a:prstGeom>
        </p:spPr>
        <p:txBody>
          <a:bodyPr wrap="square">
            <a:spAutoFit/>
          </a:bodyPr>
          <a:lstStyle/>
          <a:p>
            <a:pPr algn="just"/>
            <a:r>
              <a:rPr lang="en-US" sz="2400" b="1" dirty="0"/>
              <a:t>Pulsed charging: </a:t>
            </a:r>
            <a:r>
              <a:rPr lang="en-US" sz="2400" dirty="0"/>
              <a:t>Pulsed chargers feed the charge current to the battery in form of pulses or pulse train at the frequency from 100Hz to several kHz. The charging rate (based on the average current) can be precisely controlled by varying the width of the pulses. During the charging process, short rest periods between pulses allow the chemical actions in the battery to stabilized by equalizing the reaction throughout the bulk of the electrode before recommencing the charge. This enables the chemical reaction to keep pace with the rate of inputting the electrical energy. It is also claimed that this method can reduce unwanted chemical reactions at the electrode surface such as gas formation, crystal growth and passivation. It is also possible to sample the open circuit voltage of the battery during the rest period.</a:t>
            </a:r>
            <a:endParaRPr lang="en-IN" sz="2400" dirty="0"/>
          </a:p>
        </p:txBody>
      </p:sp>
      <p:sp>
        <p:nvSpPr>
          <p:cNvPr id="5" name="Rectangle 4">
            <a:extLst>
              <a:ext uri="{FF2B5EF4-FFF2-40B4-BE49-F238E27FC236}">
                <a16:creationId xmlns:a16="http://schemas.microsoft.com/office/drawing/2014/main" id="{42A4D50C-144D-43C1-BA4E-6674FA450383}"/>
              </a:ext>
            </a:extLst>
          </p:cNvPr>
          <p:cNvSpPr/>
          <p:nvPr/>
        </p:nvSpPr>
        <p:spPr>
          <a:xfrm>
            <a:off x="678089" y="381000"/>
            <a:ext cx="1601721" cy="369332"/>
          </a:xfrm>
          <a:prstGeom prst="rect">
            <a:avLst/>
          </a:prstGeom>
        </p:spPr>
        <p:txBody>
          <a:bodyPr wrap="none">
            <a:spAutoFit/>
          </a:bodyPr>
          <a:lstStyle/>
          <a:p>
            <a:r>
              <a:rPr lang="en-IN" b="1" dirty="0">
                <a:latin typeface="Castellar" pitchFamily="18" charset="0"/>
              </a:rPr>
              <a:t>SWARAJYA</a:t>
            </a:r>
            <a:endParaRPr lang="en-US" dirty="0"/>
          </a:p>
        </p:txBody>
      </p:sp>
    </p:spTree>
    <p:extLst>
      <p:ext uri="{BB962C8B-B14F-4D97-AF65-F5344CB8AC3E}">
        <p14:creationId xmlns:p14="http://schemas.microsoft.com/office/powerpoint/2010/main" val="2765762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Latest Battery Charging Technology</a:t>
            </a:r>
          </a:p>
        </p:txBody>
      </p:sp>
      <p:sp>
        <p:nvSpPr>
          <p:cNvPr id="3" name="Subtitle 2"/>
          <p:cNvSpPr>
            <a:spLocks noGrp="1"/>
          </p:cNvSpPr>
          <p:nvPr>
            <p:ph type="subTitle" idx="1"/>
          </p:nvPr>
        </p:nvSpPr>
        <p:spPr>
          <a:xfrm>
            <a:off x="2667000" y="838200"/>
            <a:ext cx="5513962" cy="381000"/>
          </a:xfrm>
          <a:solidFill>
            <a:schemeClr val="tx1"/>
          </a:solidFill>
        </p:spPr>
        <p:txBody>
          <a:bodyPr>
            <a:normAutofit fontScale="25000" lnSpcReduction="20000"/>
          </a:bodyPr>
          <a:lstStyle/>
          <a:p>
            <a:pPr algn="r"/>
            <a:r>
              <a:rPr lang="en-IN" sz="11200" b="1" i="1" dirty="0">
                <a:solidFill>
                  <a:schemeClr val="bg1"/>
                </a:solidFill>
              </a:rPr>
              <a:t>Burp Charging</a:t>
            </a:r>
            <a:r>
              <a:rPr lang="en-IN" sz="2100" b="1" i="1" dirty="0">
                <a:solidFill>
                  <a:schemeClr val="bg1"/>
                </a:solidFill>
              </a:rPr>
              <a:t> </a:t>
            </a: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4" name="Rectangle 3"/>
          <p:cNvSpPr/>
          <p:nvPr/>
        </p:nvSpPr>
        <p:spPr>
          <a:xfrm>
            <a:off x="228600" y="1371600"/>
            <a:ext cx="7924800" cy="4154984"/>
          </a:xfrm>
          <a:prstGeom prst="rect">
            <a:avLst/>
          </a:prstGeom>
        </p:spPr>
        <p:txBody>
          <a:bodyPr wrap="square">
            <a:spAutoFit/>
          </a:bodyPr>
          <a:lstStyle/>
          <a:p>
            <a:pPr algn="just"/>
            <a:r>
              <a:rPr lang="en-US" sz="2400" b="1" dirty="0"/>
              <a:t>Burp charging</a:t>
            </a:r>
            <a:r>
              <a:rPr lang="en-US" sz="2400" dirty="0"/>
              <a:t> Also called Reflex or Negative Pulse Charging. It applies a very short discharge pulses between every two consecutive charge pulses to depolarize the cell. These pulses dislodge any gas bubbles which have built up on the electrodes during fast charging, speeding up the stabilization process and hence the overall charging process. The release and diffusion of the gas bubbles is known as "burping". Controversial claims have been made for the improvements in both the charge rate and the battery lifetime as well as for the removal of dendrites made possible by this technique. The least that can be said is that "it does not damage the battery".</a:t>
            </a:r>
            <a:endParaRPr lang="en-IN" sz="2400" dirty="0"/>
          </a:p>
        </p:txBody>
      </p:sp>
      <p:sp>
        <p:nvSpPr>
          <p:cNvPr id="5" name="Rectangle 4">
            <a:extLst>
              <a:ext uri="{FF2B5EF4-FFF2-40B4-BE49-F238E27FC236}">
                <a16:creationId xmlns:a16="http://schemas.microsoft.com/office/drawing/2014/main" id="{7B56DCBE-715B-430F-8C49-800720885622}"/>
              </a:ext>
            </a:extLst>
          </p:cNvPr>
          <p:cNvSpPr/>
          <p:nvPr/>
        </p:nvSpPr>
        <p:spPr>
          <a:xfrm>
            <a:off x="685800" y="381000"/>
            <a:ext cx="1601721" cy="369332"/>
          </a:xfrm>
          <a:prstGeom prst="rect">
            <a:avLst/>
          </a:prstGeom>
        </p:spPr>
        <p:txBody>
          <a:bodyPr wrap="none">
            <a:spAutoFit/>
          </a:bodyPr>
          <a:lstStyle/>
          <a:p>
            <a:r>
              <a:rPr lang="en-IN" b="1" dirty="0">
                <a:latin typeface="Castellar" pitchFamily="18" charset="0"/>
              </a:rPr>
              <a:t>SWARAJYA</a:t>
            </a:r>
            <a:endParaRPr lang="en-US" dirty="0"/>
          </a:p>
        </p:txBody>
      </p:sp>
    </p:spTree>
    <p:extLst>
      <p:ext uri="{BB962C8B-B14F-4D97-AF65-F5344CB8AC3E}">
        <p14:creationId xmlns:p14="http://schemas.microsoft.com/office/powerpoint/2010/main" val="3668892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5309394" y="3023394"/>
            <a:ext cx="6857999" cy="811212"/>
          </a:xfrm>
          <a:ln>
            <a:solidFill>
              <a:schemeClr val="tx1"/>
            </a:solidFill>
          </a:ln>
        </p:spPr>
        <p:style>
          <a:lnRef idx="2">
            <a:schemeClr val="accent1"/>
          </a:lnRef>
          <a:fillRef idx="1">
            <a:schemeClr val="lt1"/>
          </a:fillRef>
          <a:effectRef idx="0">
            <a:schemeClr val="accent1"/>
          </a:effectRef>
          <a:fontRef idx="minor">
            <a:schemeClr val="dk1"/>
          </a:fontRef>
        </p:style>
        <p:txBody>
          <a:bodyPr>
            <a:normAutofit/>
          </a:bodyPr>
          <a:lstStyle/>
          <a:p>
            <a:r>
              <a:rPr lang="en-IN" sz="2800" dirty="0">
                <a:solidFill>
                  <a:schemeClr val="bg1"/>
                </a:solidFill>
              </a:rPr>
              <a:t>India’s Most  Advanced Battery Technology</a:t>
            </a:r>
          </a:p>
        </p:txBody>
      </p:sp>
      <p:sp>
        <p:nvSpPr>
          <p:cNvPr id="5" name="Rectangle 4"/>
          <p:cNvSpPr/>
          <p:nvPr/>
        </p:nvSpPr>
        <p:spPr>
          <a:xfrm>
            <a:off x="76200" y="228600"/>
            <a:ext cx="1578637" cy="369332"/>
          </a:xfrm>
          <a:prstGeom prst="rect">
            <a:avLst/>
          </a:prstGeom>
        </p:spPr>
        <p:txBody>
          <a:bodyPr wrap="none">
            <a:spAutoFit/>
          </a:bodyPr>
          <a:lstStyle/>
          <a:p>
            <a:r>
              <a:rPr lang="en-IN" b="1" dirty="0" err="1">
                <a:latin typeface="Castellar" pitchFamily="18" charset="0"/>
              </a:rPr>
              <a:t>SWArajya</a:t>
            </a:r>
            <a:endParaRPr lang="en-IN" b="1" dirty="0">
              <a:latin typeface="Castellar" pitchFamily="18" charset="0"/>
            </a:endParaRPr>
          </a:p>
        </p:txBody>
      </p:sp>
      <p:cxnSp>
        <p:nvCxnSpPr>
          <p:cNvPr id="7" name="Straight Connector 6"/>
          <p:cNvCxnSpPr/>
          <p:nvPr/>
        </p:nvCxnSpPr>
        <p:spPr>
          <a:xfrm>
            <a:off x="1295400" y="762000"/>
            <a:ext cx="7010400"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8" name="Subtitle 2"/>
          <p:cNvSpPr>
            <a:spLocks noGrp="1"/>
          </p:cNvSpPr>
          <p:nvPr>
            <p:ph type="subTitle" idx="1"/>
          </p:nvPr>
        </p:nvSpPr>
        <p:spPr>
          <a:xfrm>
            <a:off x="766689" y="2263467"/>
            <a:ext cx="7037962" cy="381000"/>
          </a:xfrm>
          <a:noFill/>
        </p:spPr>
        <p:txBody>
          <a:bodyPr>
            <a:noAutofit/>
          </a:bodyPr>
          <a:lstStyle/>
          <a:p>
            <a:r>
              <a:rPr lang="en-IN" sz="4000" b="1" dirty="0">
                <a:solidFill>
                  <a:schemeClr val="tx1"/>
                </a:solidFill>
              </a:rPr>
              <a:t>Thank You</a:t>
            </a:r>
            <a:endParaRPr lang="en-IN" sz="4000" dirty="0">
              <a:solidFill>
                <a:schemeClr val="tx1"/>
              </a:solidFill>
            </a:endParaRPr>
          </a:p>
        </p:txBody>
      </p:sp>
      <p:sp>
        <p:nvSpPr>
          <p:cNvPr id="6" name="Rectangle 5"/>
          <p:cNvSpPr/>
          <p:nvPr/>
        </p:nvSpPr>
        <p:spPr>
          <a:xfrm>
            <a:off x="2672436" y="3391880"/>
            <a:ext cx="3799127" cy="754053"/>
          </a:xfrm>
          <a:prstGeom prst="rect">
            <a:avLst/>
          </a:prstGeom>
        </p:spPr>
        <p:txBody>
          <a:bodyPr wrap="square">
            <a:spAutoFit/>
          </a:bodyPr>
          <a:lstStyle/>
          <a:p>
            <a:r>
              <a:rPr lang="en-IN" dirty="0"/>
              <a:t>       </a:t>
            </a:r>
          </a:p>
          <a:p>
            <a:r>
              <a:rPr lang="en-IN" sz="2500" b="1" dirty="0"/>
              <a:t>SWARAJYA INDUSTRIES</a:t>
            </a:r>
          </a:p>
        </p:txBody>
      </p:sp>
      <p:sp>
        <p:nvSpPr>
          <p:cNvPr id="10" name="Rectangle 9"/>
          <p:cNvSpPr/>
          <p:nvPr/>
        </p:nvSpPr>
        <p:spPr>
          <a:xfrm>
            <a:off x="255587" y="4089387"/>
            <a:ext cx="8077200" cy="523220"/>
          </a:xfrm>
          <a:prstGeom prst="rect">
            <a:avLst/>
          </a:prstGeom>
        </p:spPr>
        <p:txBody>
          <a:bodyPr wrap="square">
            <a:spAutoFit/>
          </a:bodyPr>
          <a:lstStyle/>
          <a:p>
            <a:pPr algn="ctr"/>
            <a:r>
              <a:rPr lang="en-US" sz="2800" dirty="0"/>
              <a:t>Delhi</a:t>
            </a:r>
            <a:endParaRPr lang="en-IN" sz="2800" dirty="0"/>
          </a:p>
        </p:txBody>
      </p:sp>
      <p:sp>
        <p:nvSpPr>
          <p:cNvPr id="9" name="Subtitle 2">
            <a:extLst>
              <a:ext uri="{FF2B5EF4-FFF2-40B4-BE49-F238E27FC236}">
                <a16:creationId xmlns:a16="http://schemas.microsoft.com/office/drawing/2014/main" id="{98050101-0E2F-4949-86A6-44EFAE846339}"/>
              </a:ext>
            </a:extLst>
          </p:cNvPr>
          <p:cNvSpPr txBox="1">
            <a:spLocks/>
          </p:cNvSpPr>
          <p:nvPr/>
        </p:nvSpPr>
        <p:spPr>
          <a:xfrm>
            <a:off x="865518" y="1509414"/>
            <a:ext cx="7037962" cy="381000"/>
          </a:xfrm>
          <a:prstGeom prst="rect">
            <a:avLst/>
          </a:prstGeom>
          <a:noFill/>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N" b="1" dirty="0">
                <a:solidFill>
                  <a:schemeClr val="tx1"/>
                </a:solidFill>
              </a:rPr>
              <a:t>Please visit our Stall No. 55</a:t>
            </a:r>
          </a:p>
          <a:p>
            <a:endParaRPr lang="en-IN" sz="4000" dirty="0">
              <a:solidFill>
                <a:schemeClr val="tx1"/>
              </a:solidFill>
            </a:endParaRPr>
          </a:p>
        </p:txBody>
      </p:sp>
    </p:spTree>
    <p:extLst>
      <p:ext uri="{BB962C8B-B14F-4D97-AF65-F5344CB8AC3E}">
        <p14:creationId xmlns:p14="http://schemas.microsoft.com/office/powerpoint/2010/main" val="755423461"/>
      </p:ext>
    </p:extLst>
  </p:cSld>
  <p:clrMapOvr>
    <a:masterClrMapping/>
  </p:clrMapOvr>
</p:sld>
</file>

<file path=ppt/theme/theme1.xml><?xml version="1.0" encoding="utf-8"?>
<a:theme xmlns:a="http://schemas.openxmlformats.org/drawingml/2006/main" name="Office Theme">
  <a:themeElements>
    <a:clrScheme name="Custom 7">
      <a:dk1>
        <a:srgbClr val="974806"/>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282</TotalTime>
  <Words>576</Words>
  <Application>Microsoft Office PowerPoint</Application>
  <PresentationFormat>On-screen Show (4:3)</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Castellar</vt:lpstr>
      <vt:lpstr>Office Theme</vt:lpstr>
      <vt:lpstr>PowerPoint Presentation</vt:lpstr>
      <vt:lpstr>Latest Battery Charging Technology</vt:lpstr>
      <vt:lpstr>Latest Battery Charging Technology</vt:lpstr>
      <vt:lpstr>Latest Battery Charging Technology</vt:lpstr>
      <vt:lpstr>Latest Battery Charging Technology</vt:lpstr>
      <vt:lpstr>Latest Battery Charging Technology</vt:lpstr>
      <vt:lpstr>Latest Battery Charging Technology</vt:lpstr>
      <vt:lpstr>India’s Most  Advanced Battery Technology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India’s Most  Advanced Battery Technology</dc:title>
  <dc:creator>Uditendu Verma</dc:creator>
  <cp:lastModifiedBy>hp</cp:lastModifiedBy>
  <cp:revision>40</cp:revision>
  <dcterms:created xsi:type="dcterms:W3CDTF">2006-08-16T00:00:00Z</dcterms:created>
  <dcterms:modified xsi:type="dcterms:W3CDTF">2020-01-16T11:54:44Z</dcterms:modified>
</cp:coreProperties>
</file>